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2696-D758-4894-B3F3-8221DCBDE46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091A-25A4-48CA-99B9-07858A7EB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617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2696-D758-4894-B3F3-8221DCBDE46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091A-25A4-48CA-99B9-07858A7EB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84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2696-D758-4894-B3F3-8221DCBDE46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091A-25A4-48CA-99B9-07858A7EB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80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2696-D758-4894-B3F3-8221DCBDE46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091A-25A4-48CA-99B9-07858A7EB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146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2696-D758-4894-B3F3-8221DCBDE46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091A-25A4-48CA-99B9-07858A7EB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217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2696-D758-4894-B3F3-8221DCBDE46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091A-25A4-48CA-99B9-07858A7EB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849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2696-D758-4894-B3F3-8221DCBDE46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091A-25A4-48CA-99B9-07858A7EB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513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2696-D758-4894-B3F3-8221DCBDE46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091A-25A4-48CA-99B9-07858A7EB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446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2696-D758-4894-B3F3-8221DCBDE46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091A-25A4-48CA-99B9-07858A7EB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67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2696-D758-4894-B3F3-8221DCBDE46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091A-25A4-48CA-99B9-07858A7EB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779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2696-D758-4894-B3F3-8221DCBDE46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091A-25A4-48CA-99B9-07858A7EB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78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42696-D758-4894-B3F3-8221DCBDE46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E091A-25A4-48CA-99B9-07858A7EB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85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chem21.info/info/293303" TargetMode="External"/><Relationship Id="rId3" Type="http://schemas.openxmlformats.org/officeDocument/2006/relationships/hyperlink" Target="http://chem21.info/info/200566" TargetMode="External"/><Relationship Id="rId7" Type="http://schemas.openxmlformats.org/officeDocument/2006/relationships/hyperlink" Target="http://chem21.info/info/1345067" TargetMode="External"/><Relationship Id="rId2" Type="http://schemas.openxmlformats.org/officeDocument/2006/relationships/hyperlink" Target="http://chem21.info/info/3298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hem21.info/page/209075207206226254108072133169135072100095184162" TargetMode="External"/><Relationship Id="rId5" Type="http://schemas.openxmlformats.org/officeDocument/2006/relationships/hyperlink" Target="http://chem21.info/info/1530094" TargetMode="External"/><Relationship Id="rId4" Type="http://schemas.openxmlformats.org/officeDocument/2006/relationships/hyperlink" Target="http://chem21.info/info/1570871" TargetMode="External"/><Relationship Id="rId9" Type="http://schemas.openxmlformats.org/officeDocument/2006/relationships/hyperlink" Target="http://chem21.info/info/140426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Comic Sans MS" panose="030F0702030302020204" pitchFamily="66" charset="0"/>
              </a:rPr>
              <a:t>Лекция 1</a:t>
            </a:r>
            <a:endParaRPr lang="ru-R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latin typeface="Comic Sans MS" panose="030F0702030302020204" pitchFamily="66" charset="0"/>
              </a:rPr>
              <a:t>Тема 1: Введение в предмет «Методы молекулярной биотехнологии»</a:t>
            </a:r>
            <a:endParaRPr lang="ru-RU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90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2296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Comic Sans MS" panose="030F0702030302020204" pitchFamily="66" charset="0"/>
              </a:rPr>
              <a:t/>
            </a:r>
            <a:br>
              <a:rPr lang="ru-RU" sz="3200" b="1" dirty="0" smtClean="0">
                <a:latin typeface="Comic Sans MS" panose="030F0702030302020204" pitchFamily="66" charset="0"/>
              </a:rPr>
            </a:br>
            <a:r>
              <a:rPr lang="ru-RU" sz="3200" b="1" dirty="0" smtClean="0">
                <a:latin typeface="Comic Sans MS" panose="030F0702030302020204" pitchFamily="66" charset="0"/>
              </a:rPr>
              <a:t>Биологические методы;</a:t>
            </a:r>
            <a:br>
              <a:rPr lang="ru-RU" sz="3200" b="1" dirty="0" smtClean="0">
                <a:latin typeface="Comic Sans MS" panose="030F0702030302020204" pitchFamily="66" charset="0"/>
              </a:rPr>
            </a:br>
            <a:endParaRPr lang="ru-R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740" y="822960"/>
            <a:ext cx="11852910" cy="579500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Бесклеточные системы</a:t>
            </a: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>
                <a:latin typeface="Comic Sans MS" panose="030F0702030302020204" pitchFamily="66" charset="0"/>
              </a:rPr>
              <a:t>— незаменимы для изучения механизмов определенных молекулярных процессов, так как исключают различные побочные реакции, протекающие в клетке. В 1954 г. П. </a:t>
            </a:r>
            <a:r>
              <a:rPr lang="ru-RU" sz="2400" dirty="0" err="1">
                <a:latin typeface="Comic Sans MS" panose="030F0702030302020204" pitchFamily="66" charset="0"/>
              </a:rPr>
              <a:t>Замечник</a:t>
            </a:r>
            <a:r>
              <a:rPr lang="ru-RU" sz="2400" dirty="0">
                <a:latin typeface="Comic Sans MS" panose="030F0702030302020204" pitchFamily="66" charset="0"/>
              </a:rPr>
              <a:t> получил первую бесклеточную систему для изучения биосинтеза белка (трансляции). Возможности этих систем были далее блестяще использованы А.С. </a:t>
            </a:r>
            <a:r>
              <a:rPr lang="ru-RU" sz="2400" dirty="0" err="1">
                <a:latin typeface="Comic Sans MS" panose="030F0702030302020204" pitchFamily="66" charset="0"/>
              </a:rPr>
              <a:t>Спириным</a:t>
            </a:r>
            <a:r>
              <a:rPr lang="ru-RU" sz="2400" dirty="0">
                <a:latin typeface="Comic Sans MS" panose="030F0702030302020204" pitchFamily="66" charset="0"/>
              </a:rPr>
              <a:t>, М. </a:t>
            </a:r>
            <a:r>
              <a:rPr lang="ru-RU" sz="2400" dirty="0" err="1">
                <a:latin typeface="Comic Sans MS" panose="030F0702030302020204" pitchFamily="66" charset="0"/>
              </a:rPr>
              <a:t>Номурой</a:t>
            </a:r>
            <a:r>
              <a:rPr lang="ru-RU" sz="2400" dirty="0">
                <a:latin typeface="Comic Sans MS" panose="030F0702030302020204" pitchFamily="66" charset="0"/>
              </a:rPr>
              <a:t> и другими исследователями для изучения деталей трансляции. При этом из экстрактов клеток выделяли важнейшие компоненты белок - синтезирующей системы (</a:t>
            </a:r>
            <a:r>
              <a:rPr lang="ru-RU" sz="2400" dirty="0" err="1">
                <a:latin typeface="Comic Sans MS" panose="030F0702030302020204" pitchFamily="66" charset="0"/>
              </a:rPr>
              <a:t>мРНК</a:t>
            </a:r>
            <a:r>
              <a:rPr lang="ru-RU" sz="2400" dirty="0">
                <a:latin typeface="Comic Sans MS" panose="030F0702030302020204" pitchFamily="66" charset="0"/>
              </a:rPr>
              <a:t>, рибосомы, </a:t>
            </a:r>
            <a:r>
              <a:rPr lang="ru-RU" sz="2400" dirty="0" err="1">
                <a:latin typeface="Comic Sans MS" panose="030F0702030302020204" pitchFamily="66" charset="0"/>
              </a:rPr>
              <a:t>тРНК</a:t>
            </a:r>
            <a:r>
              <a:rPr lang="ru-RU" sz="2400" dirty="0">
                <a:latin typeface="Comic Sans MS" panose="030F0702030302020204" pitchFamily="66" charset="0"/>
              </a:rPr>
              <a:t> и др.), а затем последовательно вводили их в систему и уточняли роль каждого компонента в биосинтезе белка. С помощью бесклеточных систем был расшифрован генетический код, для чего в качестве </a:t>
            </a:r>
            <a:r>
              <a:rPr lang="ru-RU" sz="2400" dirty="0" err="1">
                <a:latin typeface="Comic Sans MS" panose="030F0702030302020204" pitchFamily="66" charset="0"/>
              </a:rPr>
              <a:t>мРНК</a:t>
            </a:r>
            <a:r>
              <a:rPr lang="ru-RU" sz="2400" dirty="0">
                <a:latin typeface="Comic Sans MS" panose="030F0702030302020204" pitchFamily="66" charset="0"/>
              </a:rPr>
              <a:t> использовали синтетические олиго- и </a:t>
            </a:r>
            <a:r>
              <a:rPr lang="ru-RU" sz="2400" dirty="0" err="1">
                <a:latin typeface="Comic Sans MS" panose="030F0702030302020204" pitchFamily="66" charset="0"/>
              </a:rPr>
              <a:t>полинуклеотиды</a:t>
            </a:r>
            <a:r>
              <a:rPr lang="ru-RU" sz="2400" dirty="0">
                <a:latin typeface="Comic Sans MS" panose="030F0702030302020204" pitchFamily="66" charset="0"/>
              </a:rPr>
              <a:t> известного состава. </a:t>
            </a:r>
            <a:endParaRPr lang="ru-RU" sz="2400" dirty="0" smtClean="0"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Каталитически активные белки</a:t>
            </a:r>
            <a:r>
              <a:rPr lang="ru-RU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 smtClean="0">
                <a:latin typeface="Comic Sans MS" panose="030F0702030302020204" pitchFamily="66" charset="0"/>
              </a:rPr>
              <a:t>(ферменты) — важнейшие инструменты биохимических методов исследования.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2400" dirty="0" smtClean="0">
              <a:effectLst/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ru-RU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681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2296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Comic Sans MS" panose="030F0702030302020204" pitchFamily="66" charset="0"/>
              </a:rPr>
              <a:t/>
            </a:r>
            <a:br>
              <a:rPr lang="ru-RU" sz="3200" b="1" dirty="0" smtClean="0">
                <a:latin typeface="Comic Sans MS" panose="030F0702030302020204" pitchFamily="66" charset="0"/>
              </a:rPr>
            </a:br>
            <a:r>
              <a:rPr lang="ru-RU" sz="3200" b="1" dirty="0" smtClean="0">
                <a:latin typeface="Comic Sans MS" panose="030F0702030302020204" pitchFamily="66" charset="0"/>
              </a:rPr>
              <a:t>Биологические методы;</a:t>
            </a:r>
            <a:br>
              <a:rPr lang="ru-RU" sz="3200" b="1" dirty="0" smtClean="0">
                <a:latin typeface="Comic Sans MS" panose="030F0702030302020204" pitchFamily="66" charset="0"/>
              </a:rPr>
            </a:br>
            <a:endParaRPr lang="ru-R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740" y="674370"/>
            <a:ext cx="11852910" cy="594359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16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Моноклональные</a:t>
            </a:r>
            <a:r>
              <a:rPr lang="ru-RU" sz="1600" i="1" dirty="0">
                <a:solidFill>
                  <a:srgbClr val="FF0000"/>
                </a:solidFill>
                <a:latin typeface="Comic Sans MS" panose="030F0702030302020204" pitchFamily="66" charset="0"/>
              </a:rPr>
              <a:t> антитела</a:t>
            </a:r>
            <a:r>
              <a:rPr lang="ru-RU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ru-RU" sz="1600" dirty="0">
                <a:latin typeface="Comic Sans MS" panose="030F0702030302020204" pitchFamily="66" charset="0"/>
              </a:rPr>
              <a:t>— очень чувствительный инструмент выявления (идентификации) молекул в сложных смесях, и поэтому они находят очень широкое применение в молекулярной биологии. Антитела в целом представляют собой белки (иммуноглобулины), вырабатываемые позвоночными животными для защиты от чужеродных соединений — антигенов. Клетки позвоночных животных способны синтезировать колоссальное количество (108) различных форм антител, отличающихся участками узнавания антигенов. Именно высокая специфичность антител определяет их уникальные возможности для выявления различных молекул в клетке. Разработанный в 1976 г. метод включает клонирование В-лимфоцитов, секретирующих только определенный вид антител, благодаря чему эти антитела можно получать в больших количествах. Но время жизни В-лимфоцитов в культуре невелико, поэтому проводят их слияние с клетками, происходящими от «бессмертной» опухоли, также полученной из В-лимфоцитов. Из образовавшейся смеси клеток отбирают гибриды, способные развиваться в культуре и синтезировать антитела определенного вида. Эти гибридные клетки называют </a:t>
            </a:r>
            <a:r>
              <a:rPr lang="ru-RU" sz="1600" dirty="0" err="1">
                <a:latin typeface="Comic Sans MS" panose="030F0702030302020204" pitchFamily="66" charset="0"/>
              </a:rPr>
              <a:t>гибридомами</a:t>
            </a:r>
            <a:r>
              <a:rPr lang="ru-RU" sz="1600" dirty="0">
                <a:latin typeface="Comic Sans MS" panose="030F0702030302020204" pitchFamily="66" charset="0"/>
              </a:rPr>
              <a:t>. Их клонируют по отдельности и получают клоны, каждый из которых является источником </a:t>
            </a:r>
            <a:r>
              <a:rPr lang="ru-RU" sz="1600" dirty="0" err="1">
                <a:latin typeface="Comic Sans MS" panose="030F0702030302020204" pitchFamily="66" charset="0"/>
              </a:rPr>
              <a:t>моноклональных</a:t>
            </a:r>
            <a:r>
              <a:rPr lang="ru-RU" sz="1600" dirty="0">
                <a:latin typeface="Comic Sans MS" panose="030F0702030302020204" pitchFamily="66" charset="0"/>
              </a:rPr>
              <a:t> антител. </a:t>
            </a:r>
            <a:endParaRPr lang="ru-RU" sz="1600" dirty="0" smtClean="0"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600" dirty="0" err="1" smtClean="0">
                <a:latin typeface="Comic Sans MS" panose="030F0702030302020204" pitchFamily="66" charset="0"/>
              </a:rPr>
              <a:t>Моноклональные</a:t>
            </a:r>
            <a:r>
              <a:rPr lang="ru-RU" sz="1600" dirty="0" smtClean="0">
                <a:latin typeface="Comic Sans MS" panose="030F0702030302020204" pitchFamily="66" charset="0"/>
              </a:rPr>
              <a:t> </a:t>
            </a:r>
            <a:r>
              <a:rPr lang="ru-RU" sz="1600" dirty="0">
                <a:latin typeface="Comic Sans MS" panose="030F0702030302020204" pitchFamily="66" charset="0"/>
              </a:rPr>
              <a:t>антитела происходят от одной-единственной клетки и обладают абсолютной специфичностью к белкам: они способны узнавать определенную конфигурацию группы из 5 — 6 аминокислотных остатков. Каждый тип антител можно далее использовать в качестве зонда для определения локализации белка в клетке и для очистки белков в аффинной хроматографии. </a:t>
            </a:r>
          </a:p>
        </p:txBody>
      </p:sp>
    </p:spTree>
    <p:extLst>
      <p:ext uri="{BB962C8B-B14F-4D97-AF65-F5344CB8AC3E}">
        <p14:creationId xmlns:p14="http://schemas.microsoft.com/office/powerpoint/2010/main" val="1538176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Comic Sans MS" panose="030F0702030302020204" pitchFamily="66" charset="0"/>
              </a:rPr>
              <a:t>Семинар 1</a:t>
            </a:r>
            <a:endParaRPr lang="ru-RU" sz="3200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Методы исследования нуклеиновых кислот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Электрофорез на микрочипах.</a:t>
            </a:r>
            <a:r>
              <a:rPr lang="en-US" dirty="0" smtClean="0"/>
              <a:t> (</a:t>
            </a:r>
            <a:r>
              <a:rPr lang="ru-RU" dirty="0" err="1" smtClean="0"/>
              <a:t>Бердыгулова</a:t>
            </a:r>
            <a:r>
              <a:rPr lang="ru-RU" dirty="0" smtClean="0"/>
              <a:t> Жанна</a:t>
            </a:r>
            <a:r>
              <a:rPr lang="en-US" dirty="0" smtClean="0"/>
              <a:t>)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Полимеразная цепная </a:t>
            </a:r>
            <a:r>
              <a:rPr lang="ru-RU" dirty="0"/>
              <a:t>реакция (ПЦР). </a:t>
            </a:r>
            <a:r>
              <a:rPr lang="ru-RU" dirty="0" smtClean="0"/>
              <a:t>ПЦР-ИФА. (</a:t>
            </a:r>
            <a:r>
              <a:rPr lang="ru-RU" dirty="0" err="1" smtClean="0"/>
              <a:t>Машжан</a:t>
            </a:r>
            <a:r>
              <a:rPr lang="ru-RU" dirty="0" smtClean="0"/>
              <a:t> </a:t>
            </a:r>
            <a:r>
              <a:rPr lang="ru-RU" dirty="0" err="1" smtClean="0"/>
              <a:t>Акжигит</a:t>
            </a:r>
            <a:r>
              <a:rPr lang="ru-RU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Методы </a:t>
            </a:r>
            <a:r>
              <a:rPr lang="ru-RU" dirty="0" err="1" smtClean="0"/>
              <a:t>секвенирования</a:t>
            </a:r>
            <a:r>
              <a:rPr lang="ru-RU" dirty="0" smtClean="0"/>
              <a:t> </a:t>
            </a:r>
            <a:r>
              <a:rPr lang="ru-RU" dirty="0"/>
              <a:t>второго поколения</a:t>
            </a:r>
            <a:r>
              <a:rPr lang="ru-RU" dirty="0" smtClean="0"/>
              <a:t>. (</a:t>
            </a:r>
            <a:r>
              <a:rPr lang="ru-RU" dirty="0" err="1" smtClean="0"/>
              <a:t>Досжанова</a:t>
            </a:r>
            <a:r>
              <a:rPr lang="ru-RU" dirty="0" smtClean="0"/>
              <a:t> </a:t>
            </a:r>
            <a:r>
              <a:rPr lang="ru-RU" dirty="0" err="1" smtClean="0"/>
              <a:t>Ботакоз</a:t>
            </a:r>
            <a:r>
              <a:rPr lang="ru-RU" smtClean="0"/>
              <a:t>)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4675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2930" y="1305342"/>
            <a:ext cx="110756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Молекулярная биотехнология сразу захватила воображение общества. При участии частного капитала было создано много мелких компаний, занимающихся </a:t>
            </a:r>
            <a:r>
              <a:rPr lang="ru-RU" dirty="0" smtClean="0">
                <a:hlinkClick r:id="rId2"/>
              </a:rPr>
              <a:t>генным клонированием</a:t>
            </a:r>
            <a:r>
              <a:rPr lang="ru-RU" dirty="0" smtClean="0"/>
              <a:t> (</a:t>
            </a:r>
            <a:r>
              <a:rPr lang="ru-RU" dirty="0" smtClean="0">
                <a:hlinkClick r:id="rId3"/>
              </a:rPr>
              <a:t>технологией рекомбинантных</a:t>
            </a:r>
            <a:r>
              <a:rPr lang="ru-RU" dirty="0" smtClean="0"/>
              <a:t> ДНК). Правда, на то, чтобы предложить свою </a:t>
            </a:r>
            <a:r>
              <a:rPr lang="ru-RU" dirty="0" smtClean="0">
                <a:hlinkClick r:id="rId4"/>
              </a:rPr>
              <a:t>продукцию рынку</a:t>
            </a:r>
            <a:r>
              <a:rPr lang="ru-RU" dirty="0" smtClean="0"/>
              <a:t>, этим компаниям потребовалось времени несколько больше, чем ожидалось, но уже сейчас множество </a:t>
            </a:r>
            <a:r>
              <a:rPr lang="ru-RU" dirty="0" smtClean="0">
                <a:hlinkClick r:id="rId5"/>
              </a:rPr>
              <a:t>биотехнологических продуктов</a:t>
            </a:r>
            <a:r>
              <a:rPr lang="ru-RU" dirty="0" smtClean="0"/>
              <a:t> имеется в продаже и еще больше появится в ближайшем будущем. </a:t>
            </a:r>
            <a:r>
              <a:rPr lang="ru-RU" b="1" dirty="0" smtClean="0">
                <a:hlinkClick r:id="rId6"/>
              </a:rPr>
              <a:t>[c.22]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    К </a:t>
            </a:r>
            <a:r>
              <a:rPr lang="ru-RU" dirty="0" smtClean="0">
                <a:hlinkClick r:id="rId7"/>
              </a:rPr>
              <a:t>числу наиболее</a:t>
            </a:r>
            <a:r>
              <a:rPr lang="ru-RU" dirty="0" smtClean="0"/>
              <a:t> важных для молекулярной биотехнологии методов, помимо </a:t>
            </a:r>
            <a:r>
              <a:rPr lang="ru-RU" dirty="0" smtClean="0">
                <a:hlinkClick r:id="rId2"/>
              </a:rPr>
              <a:t>клонирования генов</a:t>
            </a:r>
            <a:r>
              <a:rPr lang="ru-RU" dirty="0" smtClean="0"/>
              <a:t>, относятся </a:t>
            </a:r>
            <a:r>
              <a:rPr lang="ru-RU" dirty="0" smtClean="0">
                <a:hlinkClick r:id="rId8"/>
              </a:rPr>
              <a:t>методы химического синтеза</a:t>
            </a:r>
            <a:r>
              <a:rPr lang="ru-RU" dirty="0" smtClean="0"/>
              <a:t> ДНК, </a:t>
            </a:r>
            <a:r>
              <a:rPr lang="ru-RU" dirty="0" err="1" smtClean="0"/>
              <a:t>секвенирование</a:t>
            </a:r>
            <a:r>
              <a:rPr lang="ru-RU" dirty="0" smtClean="0"/>
              <a:t> ДНК и </a:t>
            </a:r>
            <a:r>
              <a:rPr lang="ru-RU" dirty="0" smtClean="0">
                <a:hlinkClick r:id="rId9"/>
              </a:rPr>
              <a:t>полимеразная цепная</a:t>
            </a:r>
            <a:r>
              <a:rPr lang="ru-RU" dirty="0" smtClean="0"/>
              <a:t> реакция (ПЦР).</a:t>
            </a:r>
            <a:r>
              <a:rPr lang="ru-RU" smtClean="0"/>
              <a:t>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2282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Comic Sans MS" panose="030F0702030302020204" pitchFamily="66" charset="0"/>
              </a:rPr>
              <a:t>Объекты молекулярной биологии</a:t>
            </a:r>
            <a:endParaRPr lang="ru-R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Comic Sans MS" panose="030F0702030302020204" pitchFamily="66" charset="0"/>
              </a:rPr>
              <a:t>К числу важных классов биологических молекул относятся белки, углеводы, липиды и нуклеиновые кислоты, витамины, гормоны.</a:t>
            </a:r>
            <a:endParaRPr lang="ru-RU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922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2296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Comic Sans MS" panose="030F0702030302020204" pitchFamily="66" charset="0"/>
              </a:rPr>
              <a:t>Методы молекулярной биологии</a:t>
            </a:r>
            <a:endParaRPr lang="ru-R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22961"/>
            <a:ext cx="10515600" cy="535400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Comic Sans MS" panose="030F0702030302020204" pitchFamily="66" charset="0"/>
              </a:rPr>
              <a:t>Молекулярная биология использует широкий арсенал биологических, физических и химических методов, одни из которых достались ей «в наследство» от наук-предшественниц (биохимии, цитологии, генетики и др.), а другие были созданы в процессе ее собственного развития специально для работы с молекулярными объектами.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Comic Sans MS" panose="030F0702030302020204" pitchFamily="66" charset="0"/>
              </a:rPr>
              <a:t>1.   Микроскопия;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2400" dirty="0" smtClean="0"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Comic Sans MS" panose="030F0702030302020204" pitchFamily="66" charset="0"/>
              </a:rPr>
              <a:t>2.  Физические методы;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2400" dirty="0" smtClean="0"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Comic Sans MS" panose="030F0702030302020204" pitchFamily="66" charset="0"/>
              </a:rPr>
              <a:t>3.  Биологические методы.</a:t>
            </a:r>
            <a:endParaRPr lang="ru-RU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519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2296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Comic Sans MS" panose="030F0702030302020204" pitchFamily="66" charset="0"/>
              </a:rPr>
              <a:t>Микроскопия</a:t>
            </a:r>
            <a:endParaRPr lang="ru-RU" sz="3200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020" y="822960"/>
            <a:ext cx="11898630" cy="594359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4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Электронная микроскопия</a:t>
            </a:r>
            <a:r>
              <a:rPr lang="ru-RU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, </a:t>
            </a:r>
            <a:r>
              <a:rPr lang="ru-RU" sz="2400" dirty="0">
                <a:latin typeface="Comic Sans MS" panose="030F0702030302020204" pitchFamily="66" charset="0"/>
              </a:rPr>
              <a:t>позволяющая обычно различать объекты размером около 20 А (2 </a:t>
            </a:r>
            <a:r>
              <a:rPr lang="ru-RU" sz="2400" dirty="0" err="1">
                <a:latin typeface="Comic Sans MS" panose="030F0702030302020204" pitchFamily="66" charset="0"/>
              </a:rPr>
              <a:t>нм</a:t>
            </a:r>
            <a:r>
              <a:rPr lang="ru-RU" sz="2400" dirty="0">
                <a:latin typeface="Comic Sans MS" panose="030F0702030302020204" pitchFamily="66" charset="0"/>
              </a:rPr>
              <a:t>) и имеющая в наиболее современных моделях электронных микроскопов предел разрешения до 0,1 </a:t>
            </a:r>
            <a:r>
              <a:rPr lang="ru-RU" sz="2400" dirty="0" err="1">
                <a:latin typeface="Comic Sans MS" panose="030F0702030302020204" pitchFamily="66" charset="0"/>
              </a:rPr>
              <a:t>нм</a:t>
            </a:r>
            <a:r>
              <a:rPr lang="ru-RU" sz="2400" dirty="0">
                <a:latin typeface="Comic Sans MS" panose="030F0702030302020204" pitchFamily="66" charset="0"/>
              </a:rPr>
              <a:t>, нашла самое широкое применение для </a:t>
            </a: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изучения структур вирусов, внутриклеточных органелл, </a:t>
            </a:r>
            <a:r>
              <a:rPr lang="ru-RU" sz="2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белково</a:t>
            </a: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-нуклеиновых комплексов (хроматин, рибосомы, информосомы) и отдельных белковых молекул.</a:t>
            </a:r>
            <a:r>
              <a:rPr lang="ru-RU" sz="2400" dirty="0">
                <a:latin typeface="Comic Sans MS" panose="030F0702030302020204" pitchFamily="66" charset="0"/>
              </a:rPr>
              <a:t> Один из вариантов этого метода — криоэлектронная микроскопия — является в настоящее время ведущим при изучении тонкой структуры рибосом. </a:t>
            </a:r>
            <a:endParaRPr lang="ru-RU" sz="2400" dirty="0" smtClean="0">
              <a:effectLst/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Comic Sans MS" panose="030F0702030302020204" pitchFamily="66" charset="0"/>
              </a:rPr>
              <a:t>Наиболее впечатляющие и информативные трехмерные (объемные) изображения клеточных структур позволяют получить сканирующие электронные микроскопы. </a:t>
            </a:r>
            <a:endParaRPr lang="ru-RU" sz="2400" dirty="0" smtClean="0">
              <a:effectLst/>
              <a:latin typeface="Comic Sans MS" panose="030F0702030302020204" pitchFamily="66" charset="0"/>
            </a:endParaRPr>
          </a:p>
          <a:p>
            <a:pPr algn="just"/>
            <a:r>
              <a:rPr lang="ru-RU" sz="24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Рентгеноструктурный анализ</a:t>
            </a:r>
            <a:r>
              <a:rPr lang="ru-RU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>
                <a:latin typeface="Comic Sans MS" panose="030F0702030302020204" pitchFamily="66" charset="0"/>
              </a:rPr>
              <a:t>— основан на дифракции рентгеновских лучей (электромагнитного излучения с длиной волны около 10 </a:t>
            </a:r>
            <a:r>
              <a:rPr lang="ru-RU" sz="2400" dirty="0" err="1">
                <a:latin typeface="Comic Sans MS" panose="030F0702030302020204" pitchFamily="66" charset="0"/>
              </a:rPr>
              <a:t>нм</a:t>
            </a:r>
            <a:r>
              <a:rPr lang="ru-RU" sz="2400" dirty="0">
                <a:latin typeface="Comic Sans MS" panose="030F0702030302020204" pitchFamily="66" charset="0"/>
              </a:rPr>
              <a:t>); позволяет выявить трехмерное расположение атомов в молекулах (разрешение составляет менее 0,1 </a:t>
            </a:r>
            <a:r>
              <a:rPr lang="ru-RU" sz="2400" dirty="0" err="1">
                <a:latin typeface="Comic Sans MS" panose="030F0702030302020204" pitchFamily="66" charset="0"/>
              </a:rPr>
              <a:t>нм</a:t>
            </a:r>
            <a:r>
              <a:rPr lang="ru-RU" sz="2400" dirty="0">
                <a:latin typeface="Comic Sans MS" panose="030F0702030302020204" pitchFamily="66" charset="0"/>
              </a:rPr>
              <a:t>). Метод был разработан в Англии Г. Брэггом и Л. Брэггом, и именно с его помощью были получены </a:t>
            </a: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основополагающие сведения о структуре молекул белков, ДНК и РНК. </a:t>
            </a:r>
            <a:endParaRPr lang="ru-RU" sz="2400" dirty="0" smtClean="0">
              <a:solidFill>
                <a:srgbClr val="FF0000"/>
              </a:solidFill>
              <a:effectLst/>
              <a:latin typeface="Comic Sans MS" panose="030F0702030302020204" pitchFamily="66" charset="0"/>
            </a:endParaRPr>
          </a:p>
          <a:p>
            <a:pPr algn="just"/>
            <a:r>
              <a:rPr lang="ru-RU" sz="24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Радиоактивные изотопы</a:t>
            </a:r>
            <a:r>
              <a:rPr lang="ru-RU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>
                <a:latin typeface="Comic Sans MS" panose="030F0702030302020204" pitchFamily="66" charset="0"/>
              </a:rPr>
              <a:t>— широко используются </a:t>
            </a: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для изучения нуклеиновых кислот, белков, углеводов и других молекул в живой клетке. </a:t>
            </a:r>
            <a:r>
              <a:rPr lang="ru-RU" sz="2400" dirty="0">
                <a:latin typeface="Comic Sans MS" panose="030F0702030302020204" pitchFamily="66" charset="0"/>
              </a:rPr>
              <a:t>Радиоизотопы нестабильны и подвергаются спонтанному распаду, при котором либо высвобождаются заряженные частицы — электроны, либо происходит гамма-излучение. </a:t>
            </a:r>
            <a:endParaRPr lang="ru-RU" sz="2400" dirty="0" smtClean="0">
              <a:effectLst/>
              <a:latin typeface="Comic Sans MS" panose="030F0702030302020204" pitchFamily="66" charset="0"/>
            </a:endParaRPr>
          </a:p>
          <a:p>
            <a:pPr algn="just"/>
            <a:r>
              <a:rPr lang="ru-RU" sz="24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Радиоактивные молекулы</a:t>
            </a:r>
            <a:r>
              <a:rPr lang="ru-RU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>
                <a:latin typeface="Comic Sans MS" panose="030F0702030302020204" pitchFamily="66" charset="0"/>
              </a:rPr>
              <a:t>используются при изучении самых разнообразных внутриклеточных процессов: </a:t>
            </a: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синтеза молекул из их предшественников, определения внутриклеточной локализации молекул, времени их функционирования в клетке и ее отдельных </a:t>
            </a:r>
            <a:r>
              <a:rPr lang="ru-RU" sz="2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компартментах</a:t>
            </a: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, химических превращениях в отдельных участках макромолекул и т.д</a:t>
            </a:r>
            <a:r>
              <a:rPr lang="ru-RU" sz="2400" dirty="0">
                <a:latin typeface="Comic Sans MS" panose="030F0702030302020204" pitchFamily="66" charset="0"/>
              </a:rPr>
              <a:t>. Если, например, инкубировать клетки с радиоактивным предшественником РНК (3Н-уридином), то можно определить, что РНК синтезируется в ядре, а затем переходит в цитоплазму клеток.</a:t>
            </a:r>
            <a:endParaRPr lang="ru-RU" sz="2400" dirty="0" smtClean="0">
              <a:effectLst/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ru-RU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717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2296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Comic Sans MS" panose="030F0702030302020204" pitchFamily="66" charset="0"/>
              </a:rPr>
              <a:t/>
            </a:r>
            <a:br>
              <a:rPr lang="ru-RU" sz="3200" b="1" dirty="0" smtClean="0">
                <a:latin typeface="Comic Sans MS" panose="030F0702030302020204" pitchFamily="66" charset="0"/>
              </a:rPr>
            </a:br>
            <a:r>
              <a:rPr lang="ru-RU" sz="3200" b="1" dirty="0" smtClean="0">
                <a:latin typeface="Comic Sans MS" panose="030F0702030302020204" pitchFamily="66" charset="0"/>
              </a:rPr>
              <a:t>Физические методы;</a:t>
            </a:r>
            <a:br>
              <a:rPr lang="ru-RU" sz="3200" b="1" dirty="0" smtClean="0">
                <a:latin typeface="Comic Sans MS" panose="030F0702030302020204" pitchFamily="66" charset="0"/>
              </a:rPr>
            </a:br>
            <a:endParaRPr lang="ru-R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740" y="822960"/>
            <a:ext cx="11852910" cy="579500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Ультрацентрифугирование</a:t>
            </a: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>
                <a:latin typeface="Comic Sans MS" panose="030F0702030302020204" pitchFamily="66" charset="0"/>
              </a:rPr>
              <a:t>(</a:t>
            </a:r>
            <a:r>
              <a:rPr lang="ru-RU" sz="2400" dirty="0" err="1">
                <a:latin typeface="Comic Sans MS" panose="030F0702030302020204" pitchFamily="66" charset="0"/>
              </a:rPr>
              <a:t>седиментационный</a:t>
            </a:r>
            <a:r>
              <a:rPr lang="ru-RU" sz="2400" dirty="0">
                <a:latin typeface="Comic Sans MS" panose="030F0702030302020204" pitchFamily="66" charset="0"/>
              </a:rPr>
              <a:t> анализ) — получило широкое распространение после изобретения в 1926 г. Т. </a:t>
            </a:r>
            <a:r>
              <a:rPr lang="ru-RU" sz="2400" dirty="0" err="1">
                <a:latin typeface="Comic Sans MS" panose="030F0702030302020204" pitchFamily="66" charset="0"/>
              </a:rPr>
              <a:t>Сведбергом</a:t>
            </a:r>
            <a:r>
              <a:rPr lang="ru-RU" sz="2400" dirty="0">
                <a:latin typeface="Comic Sans MS" panose="030F0702030302020204" pitchFamily="66" charset="0"/>
              </a:rPr>
              <a:t> аналитической ультрацентрифуги, с помощью которой он впервые определил молекулярную массу гемоглобина (68 </a:t>
            </a:r>
            <a:r>
              <a:rPr lang="ru-RU" sz="2400" dirty="0" err="1">
                <a:latin typeface="Comic Sans MS" panose="030F0702030302020204" pitchFamily="66" charset="0"/>
              </a:rPr>
              <a:t>кДа</a:t>
            </a:r>
            <a:r>
              <a:rPr lang="ru-RU" sz="2400" dirty="0">
                <a:latin typeface="Comic Sans MS" panose="030F0702030302020204" pitchFamily="66" charset="0"/>
              </a:rPr>
              <a:t>). </a:t>
            </a: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В этом методе скорость седиментации (осаждения) определяется размером и формой разделяемых компонентов и выражается коэффициентом седиментации S. </a:t>
            </a:r>
            <a:endParaRPr lang="ru-RU" sz="2400" dirty="0" smtClean="0">
              <a:solidFill>
                <a:srgbClr val="FF0000"/>
              </a:solidFill>
              <a:effectLst/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Comic Sans MS" panose="030F0702030302020204" pitchFamily="66" charset="0"/>
              </a:rPr>
              <a:t>В 40 — 50-е годы ХХ в. А. Клод и Ж. </a:t>
            </a:r>
            <a:r>
              <a:rPr lang="ru-RU" sz="2400" dirty="0" err="1">
                <a:latin typeface="Comic Sans MS" panose="030F0702030302020204" pitchFamily="66" charset="0"/>
              </a:rPr>
              <a:t>Браше</a:t>
            </a:r>
            <a:r>
              <a:rPr lang="ru-RU" sz="2400" dirty="0">
                <a:latin typeface="Comic Sans MS" panose="030F0702030302020204" pitchFamily="66" charset="0"/>
              </a:rPr>
              <a:t> разработали метод дифференциального центрифугирования для разделения органелл клетки, с помощью которого де </a:t>
            </a:r>
            <a:r>
              <a:rPr lang="ru-RU" sz="2400" dirty="0" err="1">
                <a:latin typeface="Comic Sans MS" panose="030F0702030302020204" pitchFamily="66" charset="0"/>
              </a:rPr>
              <a:t>Дюв</a:t>
            </a:r>
            <a:r>
              <a:rPr lang="ru-RU" sz="2400" dirty="0">
                <a:latin typeface="Comic Sans MS" panose="030F0702030302020204" pitchFamily="66" charset="0"/>
              </a:rPr>
              <a:t> (</a:t>
            </a:r>
            <a:r>
              <a:rPr lang="ru-RU" sz="2400" dirty="0" err="1">
                <a:latin typeface="Comic Sans MS" panose="030F0702030302020204" pitchFamily="66" charset="0"/>
              </a:rPr>
              <a:t>de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Duve</a:t>
            </a:r>
            <a:r>
              <a:rPr lang="ru-RU" sz="2400" dirty="0">
                <a:latin typeface="Comic Sans MS" panose="030F0702030302020204" pitchFamily="66" charset="0"/>
              </a:rPr>
              <a:t>) в 1953 г. впервые выделил лизосомы, а затем — </a:t>
            </a:r>
            <a:r>
              <a:rPr lang="ru-RU" sz="2400" dirty="0" err="1">
                <a:latin typeface="Comic Sans MS" panose="030F0702030302020204" pitchFamily="66" charset="0"/>
              </a:rPr>
              <a:t>пероксисомы</a:t>
            </a:r>
            <a:r>
              <a:rPr lang="ru-RU" sz="2400" dirty="0">
                <a:latin typeface="Comic Sans MS" panose="030F0702030302020204" pitchFamily="66" charset="0"/>
              </a:rPr>
              <a:t>. В 1957 г. М. </a:t>
            </a:r>
            <a:r>
              <a:rPr lang="ru-RU" sz="2400" dirty="0" err="1">
                <a:latin typeface="Comic Sans MS" panose="030F0702030302020204" pitchFamily="66" charset="0"/>
              </a:rPr>
              <a:t>Месельсон</a:t>
            </a:r>
            <a:r>
              <a:rPr lang="ru-RU" sz="2400" dirty="0">
                <a:latin typeface="Comic Sans MS" panose="030F0702030302020204" pitchFamily="66" charset="0"/>
              </a:rPr>
              <a:t>, У. Сталь и Дж. Виноград разработали метод центрифугирования в градиенте плотности хлористого цезия для разделения нуклеиновых кислот, с помощью которого было установлено, что репликация ДНК осуществляется полуконсервативным путем. Различные варианты метода </a:t>
            </a:r>
            <a:r>
              <a:rPr lang="ru-RU" sz="2400" dirty="0" err="1">
                <a:latin typeface="Comic Sans MS" panose="030F0702030302020204" pitchFamily="66" charset="0"/>
              </a:rPr>
              <a:t>ультрацентрифугирования</a:t>
            </a:r>
            <a:r>
              <a:rPr lang="ru-RU" sz="2400" dirty="0">
                <a:latin typeface="Comic Sans MS" panose="030F0702030302020204" pitchFamily="66" charset="0"/>
              </a:rPr>
              <a:t> широко используют в молекулярно-биологических исследованиях </a:t>
            </a: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для выделения внутриклеточных компонентов и макромолекул (нуклеиновых кислот и белков), а также определения их молекулярных масс и коэффициентов седиментации. </a:t>
            </a:r>
            <a:endParaRPr lang="ru-RU" sz="2400" dirty="0" smtClean="0">
              <a:solidFill>
                <a:srgbClr val="FF0000"/>
              </a:solidFill>
              <a:effectLst/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ru-RU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508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2296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Comic Sans MS" panose="030F0702030302020204" pitchFamily="66" charset="0"/>
              </a:rPr>
              <a:t/>
            </a:r>
            <a:br>
              <a:rPr lang="ru-RU" sz="3200" b="1" dirty="0" smtClean="0">
                <a:latin typeface="Comic Sans MS" panose="030F0702030302020204" pitchFamily="66" charset="0"/>
              </a:rPr>
            </a:br>
            <a:r>
              <a:rPr lang="ru-RU" sz="3200" b="1" dirty="0" smtClean="0">
                <a:latin typeface="Comic Sans MS" panose="030F0702030302020204" pitchFamily="66" charset="0"/>
              </a:rPr>
              <a:t>Физические методы;</a:t>
            </a:r>
            <a:br>
              <a:rPr lang="ru-RU" sz="3200" b="1" dirty="0" smtClean="0">
                <a:latin typeface="Comic Sans MS" panose="030F0702030302020204" pitchFamily="66" charset="0"/>
              </a:rPr>
            </a:br>
            <a:endParaRPr lang="ru-R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740" y="822960"/>
            <a:ext cx="11852910" cy="579500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i="1" dirty="0">
                <a:solidFill>
                  <a:srgbClr val="FF0000"/>
                </a:solidFill>
                <a:latin typeface="Comic Sans MS" panose="030F0702030302020204" pitchFamily="66" charset="0"/>
              </a:rPr>
              <a:t>Хроматография</a:t>
            </a:r>
            <a:r>
              <a:rPr lang="ru-RU" sz="2400" dirty="0">
                <a:latin typeface="Comic Sans MS" panose="030F0702030302020204" pitchFamily="66" charset="0"/>
              </a:rPr>
              <a:t> — метод, впервые изобретенный русским ученым М.С. Цветом, который в 1906 г. фракционировал окрашенные экстракты листьев растений на колонках с порошком мела. </a:t>
            </a:r>
            <a:endParaRPr lang="ru-RU" sz="2400" dirty="0" smtClean="0">
              <a:effectLst/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Comic Sans MS" panose="030F0702030302020204" pitchFamily="66" charset="0"/>
              </a:rPr>
              <a:t>В </a:t>
            </a:r>
            <a:r>
              <a:rPr lang="ru-RU" sz="2400" dirty="0">
                <a:latin typeface="Comic Sans MS" panose="030F0702030302020204" pitchFamily="66" charset="0"/>
              </a:rPr>
              <a:t>настоящее время существует большое количество вариантов хроматографии, в которых используют матриксы (носители) разных типов, </a:t>
            </a: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позволяющие разделить белки по заряду </a:t>
            </a:r>
            <a:r>
              <a:rPr lang="ru-RU" sz="2400" dirty="0">
                <a:latin typeface="Comic Sans MS" panose="030F0702030302020204" pitchFamily="66" charset="0"/>
              </a:rPr>
              <a:t>(ионообменная хроматография), размеру молекул (гель-хроматография, чаще называемая гель-фильтрацией) или способности специфически взаимодействовать с определенными химическими группами веществ, предварительно связанных с матриксом (аффинная хроматография). Из всех вариантов хроматографии наибольшей эффективностью обладает аффинная хроматография (хроматография по сродству), в основе которой лежит специфическое взаимодействие (узнавание) молекул взаимодействующих веществ. </a:t>
            </a:r>
            <a:endParaRPr lang="ru-RU" sz="2400" dirty="0" smtClean="0">
              <a:effectLst/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Comic Sans MS" panose="030F0702030302020204" pitchFamily="66" charset="0"/>
              </a:rPr>
              <a:t>Широкое </a:t>
            </a:r>
            <a:r>
              <a:rPr lang="ru-RU" sz="2400" dirty="0">
                <a:latin typeface="Comic Sans MS" panose="030F0702030302020204" pitchFamily="66" charset="0"/>
              </a:rPr>
              <a:t>распространение получила также высокоэффективная жидкостная хроматография. В этом методе используются специально разработанные кремнийорганические смолы, способные образовывать гомогенную среду в форме микросфер диаметром 3 — 10 мкм и позволяющие при высоком давлении осуществить быстрое равномерное протекание растворителя через колонку, при котором весь процесс хроматографии занимает считанные минуты и обеспечивает тонкое фракционирование смеси анализируемых молекул. </a:t>
            </a:r>
            <a:endParaRPr lang="ru-RU" sz="2400" dirty="0" smtClean="0">
              <a:effectLst/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ru-RU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007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2296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Comic Sans MS" panose="030F0702030302020204" pitchFamily="66" charset="0"/>
              </a:rPr>
              <a:t/>
            </a:r>
            <a:br>
              <a:rPr lang="ru-RU" sz="3200" b="1" dirty="0" smtClean="0">
                <a:latin typeface="Comic Sans MS" panose="030F0702030302020204" pitchFamily="66" charset="0"/>
              </a:rPr>
            </a:br>
            <a:r>
              <a:rPr lang="ru-RU" sz="3200" b="1" dirty="0" smtClean="0">
                <a:latin typeface="Comic Sans MS" panose="030F0702030302020204" pitchFamily="66" charset="0"/>
              </a:rPr>
              <a:t>Физические методы;</a:t>
            </a:r>
            <a:br>
              <a:rPr lang="ru-RU" sz="3200" b="1" dirty="0" smtClean="0">
                <a:latin typeface="Comic Sans MS" panose="030F0702030302020204" pitchFamily="66" charset="0"/>
              </a:rPr>
            </a:br>
            <a:endParaRPr lang="ru-R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740" y="822960"/>
            <a:ext cx="11852910" cy="579500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i="1" dirty="0">
                <a:solidFill>
                  <a:srgbClr val="FF0000"/>
                </a:solidFill>
                <a:latin typeface="Comic Sans MS" panose="030F0702030302020204" pitchFamily="66" charset="0"/>
              </a:rPr>
              <a:t>Электрофорез</a:t>
            </a:r>
            <a:r>
              <a:rPr lang="ru-RU" sz="2400" dirty="0">
                <a:latin typeface="Comic Sans MS" panose="030F0702030302020204" pitchFamily="66" charset="0"/>
              </a:rPr>
              <a:t> — в основе этого метода лежит способность белков, обладающих определенным суммарным положительным или отрицательным зарядом, перемещаться в электрическом поле в соответствии с величиной заряда, размером и формой молекул. Электрофорез можно проводить в водном (буферном) растворе, однако, как правило, его проводят в каком-либо пористом (полимерном) носителе: крахмальном, </a:t>
            </a:r>
            <a:r>
              <a:rPr lang="ru-RU" sz="2400" dirty="0" err="1">
                <a:latin typeface="Comic Sans MS" panose="030F0702030302020204" pitchFamily="66" charset="0"/>
              </a:rPr>
              <a:t>агарозном</a:t>
            </a:r>
            <a:r>
              <a:rPr lang="ru-RU" sz="2400" dirty="0">
                <a:latin typeface="Comic Sans MS" panose="030F0702030302020204" pitchFamily="66" charset="0"/>
              </a:rPr>
              <a:t> или полиакриламидном геле, на целлюлозных или нитроцеллюлозных пластинах и т.д. </a:t>
            </a:r>
            <a:endParaRPr lang="ru-RU" sz="2400" dirty="0" smtClean="0">
              <a:effectLst/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Comic Sans MS" panose="030F0702030302020204" pitchFamily="66" charset="0"/>
              </a:rPr>
              <a:t>Наиболее часто в настоящее время для </a:t>
            </a: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разделения белков </a:t>
            </a:r>
            <a:r>
              <a:rPr lang="ru-RU" sz="2400" dirty="0">
                <a:latin typeface="Comic Sans MS" panose="030F0702030302020204" pitchFamily="66" charset="0"/>
              </a:rPr>
              <a:t>используют метод электрофореза в полиакриламидном геле (ПААГ), который представляет собой инертный матрикс с высоким и контролируемым числом поперечных сшивок. Варьируя размеры </a:t>
            </a:r>
            <a:r>
              <a:rPr lang="ru-RU" sz="2400" dirty="0" err="1">
                <a:latin typeface="Comic Sans MS" panose="030F0702030302020204" pitchFamily="66" charset="0"/>
              </a:rPr>
              <a:t>гелевых</a:t>
            </a:r>
            <a:r>
              <a:rPr lang="ru-RU" sz="2400" dirty="0">
                <a:latin typeface="Comic Sans MS" panose="030F0702030302020204" pitchFamily="66" charset="0"/>
              </a:rPr>
              <a:t> пор, можно фракционировать белки, существенно отличающиеся по молекулярной массе (от нескольких десятков тысяч до сотен тысяч дальтон). Метод был разработан в 1959 г. Дальнейшей модификацией этого метода стал электрофорез в ПААГ с </a:t>
            </a:r>
            <a:r>
              <a:rPr lang="ru-RU" sz="2400" dirty="0" err="1">
                <a:latin typeface="Comic Sans MS" panose="030F0702030302020204" pitchFamily="66" charset="0"/>
              </a:rPr>
              <a:t>додецилсульфатом</a:t>
            </a:r>
            <a:r>
              <a:rPr lang="ru-RU" sz="2400" dirty="0">
                <a:latin typeface="Comic Sans MS" panose="030F0702030302020204" pitchFamily="66" charset="0"/>
              </a:rPr>
              <a:t> натрия, предложенный в 1966 г. Дж. </a:t>
            </a:r>
            <a:r>
              <a:rPr lang="ru-RU" sz="2400" dirty="0" err="1">
                <a:latin typeface="Comic Sans MS" panose="030F0702030302020204" pitchFamily="66" charset="0"/>
              </a:rPr>
              <a:t>Майзелем</a:t>
            </a:r>
            <a:r>
              <a:rPr lang="ru-RU" sz="2400" dirty="0">
                <a:latin typeface="Comic Sans MS" panose="030F0702030302020204" pitchFamily="66" charset="0"/>
              </a:rPr>
              <a:t>. </a:t>
            </a:r>
            <a:r>
              <a:rPr lang="ru-RU" sz="2400" dirty="0" err="1">
                <a:latin typeface="Comic Sans MS" panose="030F0702030302020204" pitchFamily="66" charset="0"/>
              </a:rPr>
              <a:t>Додецилсульфат</a:t>
            </a:r>
            <a:r>
              <a:rPr lang="ru-RU" sz="2400" dirty="0">
                <a:latin typeface="Comic Sans MS" panose="030F0702030302020204" pitchFamily="66" charset="0"/>
              </a:rPr>
              <a:t> натрия (ДСН, SDS, ДС-</a:t>
            </a:r>
            <a:r>
              <a:rPr lang="ru-RU" sz="2400" dirty="0" err="1">
                <a:latin typeface="Comic Sans MS" panose="030F0702030302020204" pitchFamily="66" charset="0"/>
              </a:rPr>
              <a:t>Na</a:t>
            </a:r>
            <a:r>
              <a:rPr lang="ru-RU" sz="2400" dirty="0">
                <a:latin typeface="Comic Sans MS" panose="030F0702030302020204" pitchFamily="66" charset="0"/>
              </a:rPr>
              <a:t>) представляет собой мощный ионный детергент, который вызывает разворачивание белковых молекул в вытянутые цепи и сообщает им избыточный отрицательный заряд. </a:t>
            </a:r>
            <a:endParaRPr lang="ru-RU" sz="2400" dirty="0" smtClean="0">
              <a:effectLst/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ru-RU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209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2296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Comic Sans MS" panose="030F0702030302020204" pitchFamily="66" charset="0"/>
              </a:rPr>
              <a:t/>
            </a:r>
            <a:br>
              <a:rPr lang="ru-RU" sz="3200" b="1" dirty="0" smtClean="0">
                <a:latin typeface="Comic Sans MS" panose="030F0702030302020204" pitchFamily="66" charset="0"/>
              </a:rPr>
            </a:br>
            <a:r>
              <a:rPr lang="ru-RU" sz="3200" b="1" dirty="0" smtClean="0">
                <a:latin typeface="Comic Sans MS" panose="030F0702030302020204" pitchFamily="66" charset="0"/>
              </a:rPr>
              <a:t>Физические методы;</a:t>
            </a:r>
            <a:br>
              <a:rPr lang="ru-RU" sz="3200" b="1" dirty="0" smtClean="0">
                <a:latin typeface="Comic Sans MS" panose="030F0702030302020204" pitchFamily="66" charset="0"/>
              </a:rPr>
            </a:br>
            <a:endParaRPr lang="ru-R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740" y="822960"/>
            <a:ext cx="11852910" cy="579500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400" dirty="0">
                <a:latin typeface="Comic Sans MS" panose="030F0702030302020204" pitchFamily="66" charset="0"/>
              </a:rPr>
              <a:t>В начале 70-х годов ХХ в. в Швеции был разработан новый </a:t>
            </a: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метод разделения белков </a:t>
            </a:r>
            <a:r>
              <a:rPr lang="ru-RU" sz="2400" dirty="0">
                <a:latin typeface="Comic Sans MS" panose="030F0702030302020204" pitchFamily="66" charset="0"/>
              </a:rPr>
              <a:t>в электрическом поле, получивший название </a:t>
            </a:r>
            <a:r>
              <a:rPr lang="ru-RU" sz="2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изоэлектрофокусирования</a:t>
            </a: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. </a:t>
            </a:r>
            <a:r>
              <a:rPr lang="ru-RU" sz="2400" dirty="0">
                <a:latin typeface="Comic Sans MS" panose="030F0702030302020204" pitchFamily="66" charset="0"/>
              </a:rPr>
              <a:t>В отличие от метода электрофореза, в процессе которого белки фракционируют при каком-то определенном значении рН, задаваемом электрофоретическим буферным раствором, при </a:t>
            </a:r>
            <a:r>
              <a:rPr lang="ru-RU" sz="2400" dirty="0" err="1">
                <a:latin typeface="Comic Sans MS" panose="030F0702030302020204" pitchFamily="66" charset="0"/>
              </a:rPr>
              <a:t>изоэлектрофокусировании</a:t>
            </a:r>
            <a:r>
              <a:rPr lang="ru-RU" sz="2400" dirty="0">
                <a:latin typeface="Comic Sans MS" panose="030F0702030302020204" pitchFamily="66" charset="0"/>
              </a:rPr>
              <a:t> белки разделяют в градиенте рН, создаваемом с помощью специальных реагентов (</a:t>
            </a:r>
            <a:r>
              <a:rPr lang="ru-RU" sz="2400" dirty="0" err="1">
                <a:latin typeface="Comic Sans MS" panose="030F0702030302020204" pitchFamily="66" charset="0"/>
              </a:rPr>
              <a:t>амфолинов</a:t>
            </a:r>
            <a:r>
              <a:rPr lang="ru-RU" sz="2400" dirty="0">
                <a:latin typeface="Comic Sans MS" panose="030F0702030302020204" pitchFamily="66" charset="0"/>
              </a:rPr>
              <a:t>). В процессе </a:t>
            </a:r>
            <a:r>
              <a:rPr lang="ru-RU" sz="2400" dirty="0" err="1">
                <a:latin typeface="Comic Sans MS" panose="030F0702030302020204" pitchFamily="66" charset="0"/>
              </a:rPr>
              <a:t>изоэлектрофокусирования</a:t>
            </a:r>
            <a:r>
              <a:rPr lang="ru-RU" sz="2400" dirty="0">
                <a:latin typeface="Comic Sans MS" panose="030F0702030302020204" pitchFamily="66" charset="0"/>
              </a:rPr>
              <a:t> белки передвигаются в электрическом поле в строгом соответствии только с зарядом молекул и останавливаются (фокусируются) в тех точках градиента рН, которые соответствуют их изоэлектрическим точкам (</a:t>
            </a:r>
            <a:r>
              <a:rPr lang="ru-RU" sz="2400" dirty="0" err="1">
                <a:latin typeface="Comic Sans MS" panose="030F0702030302020204" pitchFamily="66" charset="0"/>
              </a:rPr>
              <a:t>pI</a:t>
            </a:r>
            <a:r>
              <a:rPr lang="ru-RU" sz="2400" dirty="0">
                <a:latin typeface="Comic Sans MS" panose="030F0702030302020204" pitchFamily="66" charset="0"/>
              </a:rPr>
              <a:t>), т.е. там, где молекулы становятся </a:t>
            </a:r>
            <a:r>
              <a:rPr lang="ru-RU" sz="2400" dirty="0" err="1">
                <a:latin typeface="Comic Sans MS" panose="030F0702030302020204" pitchFamily="66" charset="0"/>
              </a:rPr>
              <a:t>электронейтральными</a:t>
            </a:r>
            <a:r>
              <a:rPr lang="ru-RU" sz="2400" dirty="0">
                <a:latin typeface="Comic Sans MS" panose="030F0702030302020204" pitchFamily="66" charset="0"/>
              </a:rPr>
              <a:t>. </a:t>
            </a:r>
            <a:endParaRPr lang="ru-RU" sz="2400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ru-RU" sz="2400" dirty="0" smtClean="0">
              <a:effectLst/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Comic Sans MS" panose="030F0702030302020204" pitchFamily="66" charset="0"/>
              </a:rPr>
              <a:t>Разработанное в 1975 г. П. </a:t>
            </a:r>
            <a:r>
              <a:rPr lang="ru-RU" sz="2400" dirty="0" err="1">
                <a:latin typeface="Comic Sans MS" panose="030F0702030302020204" pitchFamily="66" charset="0"/>
              </a:rPr>
              <a:t>Офареллом</a:t>
            </a:r>
            <a:r>
              <a:rPr lang="ru-RU" sz="2400" dirty="0">
                <a:latin typeface="Comic Sans MS" panose="030F0702030302020204" pitchFamily="66" charset="0"/>
              </a:rPr>
              <a:t> сочетание методов </a:t>
            </a:r>
            <a:r>
              <a:rPr lang="ru-RU" sz="2400" dirty="0" err="1">
                <a:latin typeface="Comic Sans MS" panose="030F0702030302020204" pitchFamily="66" charset="0"/>
              </a:rPr>
              <a:t>изоэлектрофокусирования</a:t>
            </a:r>
            <a:r>
              <a:rPr lang="ru-RU" sz="2400" dirty="0">
                <a:latin typeface="Comic Sans MS" panose="030F0702030302020204" pitchFamily="66" charset="0"/>
              </a:rPr>
              <a:t> и электрофореза в ПААГ с SDS получило название двумерного электрофореза.</a:t>
            </a:r>
            <a:endParaRPr lang="ru-RU" sz="2400" dirty="0" smtClean="0">
              <a:effectLst/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Comic Sans MS" panose="030F0702030302020204" pitchFamily="66" charset="0"/>
              </a:rPr>
              <a:t>В этой процедуре белки вначале обрабатывают β -</a:t>
            </a:r>
            <a:r>
              <a:rPr lang="ru-RU" sz="2400" dirty="0" err="1">
                <a:latin typeface="Comic Sans MS" panose="030F0702030302020204" pitchFamily="66" charset="0"/>
              </a:rPr>
              <a:t>меркаптоэтанолом</a:t>
            </a:r>
            <a:r>
              <a:rPr lang="ru-RU" sz="2400" dirty="0">
                <a:latin typeface="Comic Sans MS" panose="030F0702030302020204" pitchFamily="66" charset="0"/>
              </a:rPr>
              <a:t> и мочевиной, что приводит к их полному растворению, денатурации и диссоциации полипептидных цепей без изменения заряда. Далее проводят </a:t>
            </a:r>
            <a:r>
              <a:rPr lang="ru-RU" sz="2400" dirty="0" err="1">
                <a:latin typeface="Comic Sans MS" panose="030F0702030302020204" pitchFamily="66" charset="0"/>
              </a:rPr>
              <a:t>изоэлектрофокусирование</a:t>
            </a:r>
            <a:r>
              <a:rPr lang="ru-RU" sz="2400" dirty="0">
                <a:latin typeface="Comic Sans MS" panose="030F0702030302020204" pitchFamily="66" charset="0"/>
              </a:rPr>
              <a:t> в ПААГ, разделяя белки по заряду, а затем (в перпендикулярном направлении) ведут их электрофорез в блоке ПААГ с SDS, при котором белки разделяются по молекулярной массе. Таким образом, сочетая тонкое разделение вначале по заряду, а затем по размеру (массе), удается за один раз разделить до 2000 полипептидных цепей, т.е. проанализировать большинство всех белков бактериальной клетки. </a:t>
            </a:r>
            <a:endParaRPr lang="ru-RU" sz="2400" dirty="0" smtClean="0">
              <a:effectLst/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ru-RU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289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2296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Comic Sans MS" panose="030F0702030302020204" pitchFamily="66" charset="0"/>
              </a:rPr>
              <a:t/>
            </a:r>
            <a:br>
              <a:rPr lang="ru-RU" sz="3200" b="1" dirty="0" smtClean="0">
                <a:latin typeface="Comic Sans MS" panose="030F0702030302020204" pitchFamily="66" charset="0"/>
              </a:rPr>
            </a:br>
            <a:r>
              <a:rPr lang="ru-RU" sz="3200" b="1" dirty="0" smtClean="0">
                <a:latin typeface="Comic Sans MS" panose="030F0702030302020204" pitchFamily="66" charset="0"/>
              </a:rPr>
              <a:t>Биологические методы;</a:t>
            </a:r>
            <a:br>
              <a:rPr lang="ru-RU" sz="3200" b="1" dirty="0" smtClean="0">
                <a:latin typeface="Comic Sans MS" panose="030F0702030302020204" pitchFamily="66" charset="0"/>
              </a:rPr>
            </a:br>
            <a:endParaRPr lang="ru-R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740" y="822960"/>
            <a:ext cx="11852910" cy="579500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24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Культура клеток</a:t>
            </a: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>
                <a:latin typeface="Comic Sans MS" panose="030F0702030302020204" pitchFamily="66" charset="0"/>
              </a:rPr>
              <a:t>— этот метод берет начало с 1885 г., когда впервые было обнаружено, что клетки куриного эмбриона сохраняют жизнеспособность в солевом растворе. С 1907 г. стали использовать культуры фрагментов тканей (</a:t>
            </a:r>
            <a:r>
              <a:rPr lang="ru-RU" sz="2400" dirty="0" err="1">
                <a:latin typeface="Comic Sans MS" panose="030F0702030302020204" pitchFamily="66" charset="0"/>
              </a:rPr>
              <a:t>эксплантантов</a:t>
            </a:r>
            <a:r>
              <a:rPr lang="ru-RU" sz="2400" dirty="0">
                <a:latin typeface="Comic Sans MS" panose="030F0702030302020204" pitchFamily="66" charset="0"/>
              </a:rPr>
              <a:t>). В настоящее время используют </a:t>
            </a:r>
            <a:r>
              <a:rPr lang="ru-RU" sz="2400" dirty="0" err="1">
                <a:latin typeface="Comic Sans MS" panose="030F0702030302020204" pitchFamily="66" charset="0"/>
              </a:rPr>
              <a:t>диссоциированные</a:t>
            </a:r>
            <a:r>
              <a:rPr lang="ru-RU" sz="2400" dirty="0">
                <a:latin typeface="Comic Sans MS" panose="030F0702030302020204" pitchFamily="66" charset="0"/>
              </a:rPr>
              <a:t> культуры клеток, из которых можно получить клетки одного типа. Иногда в культуре клеток появляются мутанты, которые могут бесконечно размножаться и образовывать клеточную линию. В отличие от раковых клеток, также способных к непрерывному делению, мутантные клетки лучше растут в контакте с какой-то поверхностью. </a:t>
            </a:r>
            <a:endParaRPr lang="ru-RU" sz="2400" dirty="0" smtClean="0">
              <a:effectLst/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Comic Sans MS" panose="030F0702030302020204" pitchFamily="66" charset="0"/>
              </a:rPr>
              <a:t>Однородность клеточных линий можно повысить путем клонирования. Клон — это популяция клеток, происходящая от одной клетки-предшественницы. С помощью клонирования выделяют мутантные клеточные линии, у которых мутация затронула определенные гены. Такие клетки бывают нередко дефектны по какому-то определенному белку, что позволяет проанализировать его функцию в нормальных клетках. </a:t>
            </a:r>
            <a:endParaRPr lang="ru-RU" sz="2400" dirty="0" smtClean="0">
              <a:effectLst/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Comic Sans MS" panose="030F0702030302020204" pitchFamily="66" charset="0"/>
              </a:rPr>
              <a:t>Слиянием двух клеток могут быть получены </a:t>
            </a:r>
            <a:r>
              <a:rPr lang="ru-RU" sz="2400" dirty="0" err="1">
                <a:latin typeface="Comic Sans MS" panose="030F0702030302020204" pitchFamily="66" charset="0"/>
              </a:rPr>
              <a:t>гетерокарионы</a:t>
            </a:r>
            <a:r>
              <a:rPr lang="ru-RU" sz="2400" dirty="0">
                <a:latin typeface="Comic Sans MS" panose="030F0702030302020204" pitchFamily="66" charset="0"/>
              </a:rPr>
              <a:t> – клетки с двумя отдельными ядрами. После митотического деления </a:t>
            </a:r>
            <a:r>
              <a:rPr lang="ru-RU" sz="2400" dirty="0" err="1">
                <a:latin typeface="Comic Sans MS" panose="030F0702030302020204" pitchFamily="66" charset="0"/>
              </a:rPr>
              <a:t>гетерокарион</a:t>
            </a:r>
            <a:r>
              <a:rPr lang="ru-RU" sz="2400" dirty="0">
                <a:latin typeface="Comic Sans MS" panose="030F0702030302020204" pitchFamily="66" charset="0"/>
              </a:rPr>
              <a:t> превращается в гибридную клетку, у которой все хромосомы объединяются в одном ядре. Такие гибридные клетки дают возможность изучать функции отдельных хромосом, взаимодействие внутриклеточных компонентов (митохондрий, ядер и др.) различных клеток. Их можно клонировать и получить гибридную клеточную линию. Существенно, что гибридные клетки нестабильны. В частности, гибридные клетки человек-мышь постепенно утрачивают хромосомы человека, что позволяет судить о функциях отдельных хромосом, осуществляя таким образом их генетическое картирование. </a:t>
            </a:r>
            <a:endParaRPr lang="ru-RU" sz="2400" dirty="0" smtClean="0">
              <a:effectLst/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ru-RU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9260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1812</Words>
  <Application>Microsoft Office PowerPoint</Application>
  <PresentationFormat>Широкоэкранный</PresentationFormat>
  <Paragraphs>48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Тема Office</vt:lpstr>
      <vt:lpstr>Лекция 1</vt:lpstr>
      <vt:lpstr>Объекты молекулярной биологии</vt:lpstr>
      <vt:lpstr>Методы молекулярной биологии</vt:lpstr>
      <vt:lpstr>Микроскопия</vt:lpstr>
      <vt:lpstr> Физические методы; </vt:lpstr>
      <vt:lpstr> Физические методы; </vt:lpstr>
      <vt:lpstr> Физические методы; </vt:lpstr>
      <vt:lpstr> Физические методы; </vt:lpstr>
      <vt:lpstr> Биологические методы; </vt:lpstr>
      <vt:lpstr> Биологические методы; </vt:lpstr>
      <vt:lpstr> Биологические методы; </vt:lpstr>
      <vt:lpstr>Семинар 1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</dc:title>
  <dc:creator>Мухамбетжанов Серик</dc:creator>
  <cp:lastModifiedBy>Мухамбетжанов Серик</cp:lastModifiedBy>
  <cp:revision>13</cp:revision>
  <dcterms:created xsi:type="dcterms:W3CDTF">2018-09-26T09:45:50Z</dcterms:created>
  <dcterms:modified xsi:type="dcterms:W3CDTF">2018-10-11T03:29:02Z</dcterms:modified>
</cp:coreProperties>
</file>